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60" r:id="rId3"/>
  </p:sldIdLst>
  <p:sldSz cx="7772400" cy="1005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2E9C"/>
    <a:srgbClr val="08A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25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786B532-02B4-4BD2-85D2-4A37C69A7E7C}" type="datetimeFigureOut">
              <a:rPr lang="en-US" smtClean="0"/>
              <a:t>5/25/2023</a:t>
            </a:fld>
            <a:endParaRPr lang="en-US"/>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E98D38E-0FEC-46CD-A84E-31EAF24EDE08}" type="slidenum">
              <a:rPr lang="en-US" smtClean="0"/>
              <a:t>‹#›</a:t>
            </a:fld>
            <a:endParaRPr lang="en-US"/>
          </a:p>
        </p:txBody>
      </p:sp>
    </p:spTree>
    <p:extLst>
      <p:ext uri="{BB962C8B-B14F-4D97-AF65-F5344CB8AC3E}">
        <p14:creationId xmlns:p14="http://schemas.microsoft.com/office/powerpoint/2010/main" val="411164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8324C1-D01C-46CE-908D-58F1F8B960FD}" type="datetime1">
              <a:rPr lang="en-US" smtClean="0"/>
              <a:t>5/25/2023</a:t>
            </a:fld>
            <a:endParaRPr lang="en-US"/>
          </a:p>
        </p:txBody>
      </p:sp>
      <p:sp>
        <p:nvSpPr>
          <p:cNvPr id="5" name="Footer Placeholder 4"/>
          <p:cNvSpPr>
            <a:spLocks noGrp="1"/>
          </p:cNvSpPr>
          <p:nvPr>
            <p:ph type="ftr" sz="quarter" idx="11"/>
          </p:nvPr>
        </p:nvSpPr>
        <p:spPr/>
        <p:txBody>
          <a:bodyPr/>
          <a:lstStyle/>
          <a:p>
            <a:r>
              <a:rPr lang="en-US"/>
              <a:t>(c) 2021 Nottingham Visions LLC                              www.kellinottingham.com</a:t>
            </a:r>
          </a:p>
        </p:txBody>
      </p:sp>
      <p:sp>
        <p:nvSpPr>
          <p:cNvPr id="6" name="Slide Number Placeholder 5"/>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325138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F0C56-6007-4CB6-B4E9-5BE74B3267D5}" type="datetime1">
              <a:rPr lang="en-US" smtClean="0"/>
              <a:t>5/25/2023</a:t>
            </a:fld>
            <a:endParaRPr lang="en-US"/>
          </a:p>
        </p:txBody>
      </p:sp>
      <p:sp>
        <p:nvSpPr>
          <p:cNvPr id="5" name="Footer Placeholder 4"/>
          <p:cNvSpPr>
            <a:spLocks noGrp="1"/>
          </p:cNvSpPr>
          <p:nvPr>
            <p:ph type="ftr" sz="quarter" idx="11"/>
          </p:nvPr>
        </p:nvSpPr>
        <p:spPr/>
        <p:txBody>
          <a:bodyPr/>
          <a:lstStyle/>
          <a:p>
            <a:r>
              <a:rPr lang="en-US"/>
              <a:t>(c) 2021 Nottingham Visions LLC                              www.kellinottingham.com</a:t>
            </a:r>
          </a:p>
        </p:txBody>
      </p:sp>
      <p:sp>
        <p:nvSpPr>
          <p:cNvPr id="6" name="Slide Number Placeholder 5"/>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79431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E8A50-6D31-4FBC-8C3C-F657688DAAC7}" type="datetime1">
              <a:rPr lang="en-US" smtClean="0"/>
              <a:t>5/25/2023</a:t>
            </a:fld>
            <a:endParaRPr lang="en-US"/>
          </a:p>
        </p:txBody>
      </p:sp>
      <p:sp>
        <p:nvSpPr>
          <p:cNvPr id="5" name="Footer Placeholder 4"/>
          <p:cNvSpPr>
            <a:spLocks noGrp="1"/>
          </p:cNvSpPr>
          <p:nvPr>
            <p:ph type="ftr" sz="quarter" idx="11"/>
          </p:nvPr>
        </p:nvSpPr>
        <p:spPr/>
        <p:txBody>
          <a:bodyPr/>
          <a:lstStyle/>
          <a:p>
            <a:r>
              <a:rPr lang="en-US"/>
              <a:t>(c) 2021 Nottingham Visions LLC                              www.kellinottingham.com</a:t>
            </a:r>
          </a:p>
        </p:txBody>
      </p:sp>
      <p:sp>
        <p:nvSpPr>
          <p:cNvPr id="6" name="Slide Number Placeholder 5"/>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253455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D355D-09FE-4045-80CD-E029CFF0BF41}" type="datetime1">
              <a:rPr lang="en-US" smtClean="0"/>
              <a:t>5/25/2023</a:t>
            </a:fld>
            <a:endParaRPr lang="en-US"/>
          </a:p>
        </p:txBody>
      </p:sp>
      <p:sp>
        <p:nvSpPr>
          <p:cNvPr id="5" name="Footer Placeholder 4"/>
          <p:cNvSpPr>
            <a:spLocks noGrp="1"/>
          </p:cNvSpPr>
          <p:nvPr>
            <p:ph type="ftr" sz="quarter" idx="11"/>
          </p:nvPr>
        </p:nvSpPr>
        <p:spPr/>
        <p:txBody>
          <a:bodyPr/>
          <a:lstStyle/>
          <a:p>
            <a:r>
              <a:rPr lang="en-US"/>
              <a:t>(c) 2021 Nottingham Visions LLC                              www.kellinottingham.com</a:t>
            </a:r>
          </a:p>
        </p:txBody>
      </p:sp>
      <p:sp>
        <p:nvSpPr>
          <p:cNvPr id="6" name="Slide Number Placeholder 5"/>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167877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8D554-01CE-48CD-9171-904ACDCEEED2}" type="datetime1">
              <a:rPr lang="en-US" smtClean="0"/>
              <a:t>5/25/2023</a:t>
            </a:fld>
            <a:endParaRPr lang="en-US"/>
          </a:p>
        </p:txBody>
      </p:sp>
      <p:sp>
        <p:nvSpPr>
          <p:cNvPr id="5" name="Footer Placeholder 4"/>
          <p:cNvSpPr>
            <a:spLocks noGrp="1"/>
          </p:cNvSpPr>
          <p:nvPr>
            <p:ph type="ftr" sz="quarter" idx="11"/>
          </p:nvPr>
        </p:nvSpPr>
        <p:spPr/>
        <p:txBody>
          <a:bodyPr/>
          <a:lstStyle/>
          <a:p>
            <a:r>
              <a:rPr lang="en-US"/>
              <a:t>(c) 2021 Nottingham Visions LLC                              www.kellinottingham.com</a:t>
            </a:r>
          </a:p>
        </p:txBody>
      </p:sp>
      <p:sp>
        <p:nvSpPr>
          <p:cNvPr id="6" name="Slide Number Placeholder 5"/>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334750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6FAA3-E6EF-4766-B332-59862BE5CBB0}" type="datetime1">
              <a:rPr lang="en-US" smtClean="0"/>
              <a:t>5/25/2023</a:t>
            </a:fld>
            <a:endParaRPr lang="en-US"/>
          </a:p>
        </p:txBody>
      </p:sp>
      <p:sp>
        <p:nvSpPr>
          <p:cNvPr id="6" name="Footer Placeholder 5"/>
          <p:cNvSpPr>
            <a:spLocks noGrp="1"/>
          </p:cNvSpPr>
          <p:nvPr>
            <p:ph type="ftr" sz="quarter" idx="11"/>
          </p:nvPr>
        </p:nvSpPr>
        <p:spPr/>
        <p:txBody>
          <a:bodyPr/>
          <a:lstStyle/>
          <a:p>
            <a:r>
              <a:rPr lang="en-US"/>
              <a:t>(c) 2021 Nottingham Visions LLC                              www.kellinottingham.com</a:t>
            </a:r>
          </a:p>
        </p:txBody>
      </p:sp>
      <p:sp>
        <p:nvSpPr>
          <p:cNvPr id="7" name="Slide Number Placeholder 6"/>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299966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C6BCD2-2339-4B2D-8CEC-9396944255FA}" type="datetime1">
              <a:rPr lang="en-US" smtClean="0"/>
              <a:t>5/25/2023</a:t>
            </a:fld>
            <a:endParaRPr lang="en-US"/>
          </a:p>
        </p:txBody>
      </p:sp>
      <p:sp>
        <p:nvSpPr>
          <p:cNvPr id="8" name="Footer Placeholder 7"/>
          <p:cNvSpPr>
            <a:spLocks noGrp="1"/>
          </p:cNvSpPr>
          <p:nvPr>
            <p:ph type="ftr" sz="quarter" idx="11"/>
          </p:nvPr>
        </p:nvSpPr>
        <p:spPr/>
        <p:txBody>
          <a:bodyPr/>
          <a:lstStyle/>
          <a:p>
            <a:r>
              <a:rPr lang="en-US"/>
              <a:t>(c) 2021 Nottingham Visions LLC                              www.kellinottingham.com</a:t>
            </a:r>
          </a:p>
        </p:txBody>
      </p:sp>
      <p:sp>
        <p:nvSpPr>
          <p:cNvPr id="9" name="Slide Number Placeholder 8"/>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276190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3CD34D-4E1A-454F-BA2D-A8DFE5562354}" type="datetime1">
              <a:rPr lang="en-US" smtClean="0"/>
              <a:t>5/25/2023</a:t>
            </a:fld>
            <a:endParaRPr lang="en-US"/>
          </a:p>
        </p:txBody>
      </p:sp>
      <p:sp>
        <p:nvSpPr>
          <p:cNvPr id="4" name="Footer Placeholder 3"/>
          <p:cNvSpPr>
            <a:spLocks noGrp="1"/>
          </p:cNvSpPr>
          <p:nvPr>
            <p:ph type="ftr" sz="quarter" idx="11"/>
          </p:nvPr>
        </p:nvSpPr>
        <p:spPr/>
        <p:txBody>
          <a:bodyPr/>
          <a:lstStyle/>
          <a:p>
            <a:r>
              <a:rPr lang="en-US"/>
              <a:t>(c) 2021 Nottingham Visions LLC                              www.kellinottingham.com</a:t>
            </a:r>
          </a:p>
        </p:txBody>
      </p:sp>
      <p:sp>
        <p:nvSpPr>
          <p:cNvPr id="5" name="Slide Number Placeholder 4"/>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314957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9772E-8C13-4CFF-9569-E2202C8733B8}" type="datetime1">
              <a:rPr lang="en-US" smtClean="0"/>
              <a:t>5/25/2023</a:t>
            </a:fld>
            <a:endParaRPr lang="en-US"/>
          </a:p>
        </p:txBody>
      </p:sp>
      <p:sp>
        <p:nvSpPr>
          <p:cNvPr id="3" name="Footer Placeholder 2"/>
          <p:cNvSpPr>
            <a:spLocks noGrp="1"/>
          </p:cNvSpPr>
          <p:nvPr>
            <p:ph type="ftr" sz="quarter" idx="11"/>
          </p:nvPr>
        </p:nvSpPr>
        <p:spPr/>
        <p:txBody>
          <a:bodyPr/>
          <a:lstStyle/>
          <a:p>
            <a:r>
              <a:rPr lang="en-US"/>
              <a:t>(c) 2021 Nottingham Visions LLC                              www.kellinottingham.com</a:t>
            </a:r>
          </a:p>
        </p:txBody>
      </p:sp>
      <p:sp>
        <p:nvSpPr>
          <p:cNvPr id="4" name="Slide Number Placeholder 3"/>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215705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C42B014-25B5-4174-BA4B-9486C6975699}" type="datetime1">
              <a:rPr lang="en-US" smtClean="0"/>
              <a:t>5/25/2023</a:t>
            </a:fld>
            <a:endParaRPr lang="en-US"/>
          </a:p>
        </p:txBody>
      </p:sp>
      <p:sp>
        <p:nvSpPr>
          <p:cNvPr id="6" name="Footer Placeholder 5"/>
          <p:cNvSpPr>
            <a:spLocks noGrp="1"/>
          </p:cNvSpPr>
          <p:nvPr>
            <p:ph type="ftr" sz="quarter" idx="11"/>
          </p:nvPr>
        </p:nvSpPr>
        <p:spPr/>
        <p:txBody>
          <a:bodyPr/>
          <a:lstStyle/>
          <a:p>
            <a:r>
              <a:rPr lang="en-US"/>
              <a:t>(c) 2021 Nottingham Visions LLC                              www.kellinottingham.com</a:t>
            </a:r>
          </a:p>
        </p:txBody>
      </p:sp>
      <p:sp>
        <p:nvSpPr>
          <p:cNvPr id="7" name="Slide Number Placeholder 6"/>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340449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554FF56-FA3B-42D6-A9B6-C1B0D88CC5D0}" type="datetime1">
              <a:rPr lang="en-US" smtClean="0"/>
              <a:t>5/25/2023</a:t>
            </a:fld>
            <a:endParaRPr lang="en-US"/>
          </a:p>
        </p:txBody>
      </p:sp>
      <p:sp>
        <p:nvSpPr>
          <p:cNvPr id="6" name="Footer Placeholder 5"/>
          <p:cNvSpPr>
            <a:spLocks noGrp="1"/>
          </p:cNvSpPr>
          <p:nvPr>
            <p:ph type="ftr" sz="quarter" idx="11"/>
          </p:nvPr>
        </p:nvSpPr>
        <p:spPr/>
        <p:txBody>
          <a:bodyPr/>
          <a:lstStyle/>
          <a:p>
            <a:r>
              <a:rPr lang="en-US"/>
              <a:t>(c) 2021 Nottingham Visions LLC                              www.kellinottingham.com</a:t>
            </a:r>
          </a:p>
        </p:txBody>
      </p:sp>
      <p:sp>
        <p:nvSpPr>
          <p:cNvPr id="7" name="Slide Number Placeholder 6"/>
          <p:cNvSpPr>
            <a:spLocks noGrp="1"/>
          </p:cNvSpPr>
          <p:nvPr>
            <p:ph type="sldNum" sz="quarter" idx="12"/>
          </p:nvPr>
        </p:nvSpPr>
        <p:spPr/>
        <p:txBody>
          <a:bodyPr/>
          <a:lstStyle/>
          <a:p>
            <a:fld id="{93E657A6-D0C7-4017-8B32-A2FF17F87516}" type="slidenum">
              <a:rPr lang="en-US" smtClean="0"/>
              <a:t>‹#›</a:t>
            </a:fld>
            <a:endParaRPr lang="en-US"/>
          </a:p>
        </p:txBody>
      </p:sp>
    </p:spTree>
    <p:extLst>
      <p:ext uri="{BB962C8B-B14F-4D97-AF65-F5344CB8AC3E}">
        <p14:creationId xmlns:p14="http://schemas.microsoft.com/office/powerpoint/2010/main" val="294457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B0DF0C8-9966-41CB-ABB3-A69490316E8D}" type="datetime1">
              <a:rPr lang="en-US" smtClean="0"/>
              <a:t>5/25/2023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en-US"/>
              <a:t>(c) 2021 Nottingham Visions LLC                              www.kellinottingham.com</a:t>
            </a: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3E657A6-D0C7-4017-8B32-A2FF17F87516}" type="slidenum">
              <a:rPr lang="en-US" smtClean="0"/>
              <a:t>‹#›</a:t>
            </a:fld>
            <a:endParaRPr lang="en-US"/>
          </a:p>
        </p:txBody>
      </p:sp>
    </p:spTree>
    <p:extLst>
      <p:ext uri="{BB962C8B-B14F-4D97-AF65-F5344CB8AC3E}">
        <p14:creationId xmlns:p14="http://schemas.microsoft.com/office/powerpoint/2010/main" val="4046063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linkedin.com/in/kelli-nottingha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kelli.nottingham@gmail.com?subject=Workshop%20inquiry" TargetMode="External"/><Relationship Id="rId5" Type="http://schemas.openxmlformats.org/officeDocument/2006/relationships/hyperlink" Target="https://www.kellinottingham.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openxmlformats.org/officeDocument/2006/relationships/hyperlink" Target="https://www.linkedin.com/in/kelli-nottingha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kelli.nottingham@gmail.com?subject=Workshop%20inquiry" TargetMode="External"/><Relationship Id="rId5" Type="http://schemas.openxmlformats.org/officeDocument/2006/relationships/hyperlink" Target="https://www.kellinottingham.com/" TargetMode="External"/><Relationship Id="rId10" Type="http://schemas.openxmlformats.org/officeDocument/2006/relationships/hyperlink" Target="http://www.kellinottingham.com/podcast" TargetMode="External"/><Relationship Id="rId4" Type="http://schemas.openxmlformats.org/officeDocument/2006/relationships/image" Target="../media/image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FEB75D-688D-4E64-A585-63D4166CBE6E}"/>
              </a:ext>
            </a:extLst>
          </p:cNvPr>
          <p:cNvSpPr/>
          <p:nvPr/>
        </p:nvSpPr>
        <p:spPr>
          <a:xfrm>
            <a:off x="0" y="1106888"/>
            <a:ext cx="7772400" cy="6351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A71C99-AC86-48C5-B5A0-79826A2EC1D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6835" t="16737" r="16947" b="14013"/>
          <a:stretch/>
        </p:blipFill>
        <p:spPr>
          <a:xfrm rot="21250517">
            <a:off x="173684" y="276604"/>
            <a:ext cx="1672045" cy="1540577"/>
          </a:xfrm>
          <a:prstGeom prst="rect">
            <a:avLst/>
          </a:prstGeom>
          <a:ln w="28575">
            <a:solidFill>
              <a:schemeClr val="accent1">
                <a:lumMod val="50000"/>
              </a:schemeClr>
            </a:solidFill>
          </a:ln>
          <a:effectLst>
            <a:outerShdw blurRad="76200" dist="38100" dir="2700000" sx="103000" sy="103000" algn="tl" rotWithShape="0">
              <a:srgbClr val="7030A0">
                <a:alpha val="40000"/>
              </a:srgbClr>
            </a:outerShdw>
          </a:effectLst>
        </p:spPr>
      </p:pic>
      <p:pic>
        <p:nvPicPr>
          <p:cNvPr id="5" name="Content Placeholder 4">
            <a:extLst>
              <a:ext uri="{FF2B5EF4-FFF2-40B4-BE49-F238E27FC236}">
                <a16:creationId xmlns:a16="http://schemas.microsoft.com/office/drawing/2014/main" id="{B3517099-6C47-44F4-9075-0478B4BDF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217" y="131079"/>
            <a:ext cx="2250679" cy="922225"/>
          </a:xfrm>
          <a:prstGeom prst="rect">
            <a:avLst/>
          </a:prstGeom>
        </p:spPr>
      </p:pic>
      <p:sp>
        <p:nvSpPr>
          <p:cNvPr id="6" name="TextBox 5">
            <a:extLst>
              <a:ext uri="{FF2B5EF4-FFF2-40B4-BE49-F238E27FC236}">
                <a16:creationId xmlns:a16="http://schemas.microsoft.com/office/drawing/2014/main" id="{2276AA9E-2AA6-4B67-B8CA-442A1BE9C89E}"/>
              </a:ext>
            </a:extLst>
          </p:cNvPr>
          <p:cNvSpPr txBox="1"/>
          <p:nvPr/>
        </p:nvSpPr>
        <p:spPr>
          <a:xfrm>
            <a:off x="2019412" y="1194362"/>
            <a:ext cx="5648483" cy="461665"/>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Kelli Nottingham, MA</a:t>
            </a:r>
          </a:p>
          <a:p>
            <a:r>
              <a:rPr lang="en-US" sz="1200" b="1" dirty="0">
                <a:solidFill>
                  <a:schemeClr val="bg1"/>
                </a:solidFill>
                <a:latin typeface="Montserrat" panose="00000500000000000000" pitchFamily="2" charset="0"/>
              </a:rPr>
              <a:t>Learning &amp; Development Strategist + Training Consultant + Speaker</a:t>
            </a:r>
          </a:p>
        </p:txBody>
      </p:sp>
      <p:sp>
        <p:nvSpPr>
          <p:cNvPr id="8" name="Footer Placeholder 7">
            <a:extLst>
              <a:ext uri="{FF2B5EF4-FFF2-40B4-BE49-F238E27FC236}">
                <a16:creationId xmlns:a16="http://schemas.microsoft.com/office/drawing/2014/main" id="{76F33E08-9481-4C6F-8B1D-63EEF84AD66C}"/>
              </a:ext>
            </a:extLst>
          </p:cNvPr>
          <p:cNvSpPr>
            <a:spLocks noGrp="1"/>
          </p:cNvSpPr>
          <p:nvPr>
            <p:ph type="ftr" sz="quarter" idx="11"/>
          </p:nvPr>
        </p:nvSpPr>
        <p:spPr>
          <a:xfrm>
            <a:off x="1320655" y="9771016"/>
            <a:ext cx="2565545" cy="87149"/>
          </a:xfrm>
        </p:spPr>
        <p:txBody>
          <a:bodyPr/>
          <a:lstStyle/>
          <a:p>
            <a:r>
              <a:rPr lang="en-US" sz="800" dirty="0">
                <a:latin typeface="Montserrat" panose="00000500000000000000" pitchFamily="2" charset="0"/>
              </a:rPr>
              <a:t>© 2021 Nottingham Visions LLC</a:t>
            </a:r>
          </a:p>
        </p:txBody>
      </p:sp>
      <p:sp>
        <p:nvSpPr>
          <p:cNvPr id="9" name="Footer Placeholder 7">
            <a:hlinkClick r:id="rId5"/>
            <a:extLst>
              <a:ext uri="{FF2B5EF4-FFF2-40B4-BE49-F238E27FC236}">
                <a16:creationId xmlns:a16="http://schemas.microsoft.com/office/drawing/2014/main" id="{8E073BAA-650F-40E6-9272-C2F7B89DDC77}"/>
              </a:ext>
            </a:extLst>
          </p:cNvPr>
          <p:cNvSpPr txBox="1">
            <a:spLocks/>
          </p:cNvSpPr>
          <p:nvPr/>
        </p:nvSpPr>
        <p:spPr>
          <a:xfrm>
            <a:off x="4242097" y="9771015"/>
            <a:ext cx="2565545" cy="87149"/>
          </a:xfrm>
          <a:prstGeom prst="rect">
            <a:avLst/>
          </a:prstGeom>
        </p:spPr>
        <p:txBody>
          <a:bodyPr vert="horz" lIns="91440" tIns="45720" rIns="91440" bIns="45720" rtlCol="0" anchor="ctr"/>
          <a:lstStyle>
            <a:defPPr>
              <a:defRPr lang="en-US"/>
            </a:defPPr>
            <a:lvl1pPr marL="0" algn="ctr"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0070C0"/>
                </a:solidFill>
                <a:latin typeface="Montserrat" panose="00000500000000000000" pitchFamily="2" charset="0"/>
              </a:rPr>
              <a:t>www.kellinottingham.com</a:t>
            </a:r>
          </a:p>
        </p:txBody>
      </p:sp>
      <p:sp>
        <p:nvSpPr>
          <p:cNvPr id="11" name="TextBox 10">
            <a:extLst>
              <a:ext uri="{FF2B5EF4-FFF2-40B4-BE49-F238E27FC236}">
                <a16:creationId xmlns:a16="http://schemas.microsoft.com/office/drawing/2014/main" id="{D6B15C96-1D30-4B46-A154-CAA477D56664}"/>
              </a:ext>
            </a:extLst>
          </p:cNvPr>
          <p:cNvSpPr txBox="1"/>
          <p:nvPr/>
        </p:nvSpPr>
        <p:spPr>
          <a:xfrm>
            <a:off x="102165" y="2077990"/>
            <a:ext cx="7568070" cy="7448193"/>
          </a:xfrm>
          <a:prstGeom prst="rect">
            <a:avLst/>
          </a:prstGeom>
          <a:noFill/>
        </p:spPr>
        <p:txBody>
          <a:bodyPr wrap="square" rtlCol="0">
            <a:spAutoFit/>
          </a:bodyPr>
          <a:lstStyle/>
          <a:p>
            <a:r>
              <a:rPr lang="en-US" sz="1100" b="0" i="0" dirty="0">
                <a:effectLst/>
                <a:latin typeface="Montserrat" panose="00000500000000000000" pitchFamily="2" charset="0"/>
              </a:rPr>
              <a:t>Does your organization need a cohesive training and development program focused on your company priorities? Do you wish you had more time to dedicate to developing your staff? Is your organization going through a lot of change and needs help with making those changes stick?</a:t>
            </a:r>
            <a:br>
              <a:rPr lang="en-US" sz="1100" dirty="0">
                <a:latin typeface="Montserrat" panose="00000500000000000000" pitchFamily="2" charset="0"/>
              </a:rPr>
            </a:br>
            <a:br>
              <a:rPr lang="en-US" sz="800" dirty="0">
                <a:latin typeface="Montserrat" panose="00000500000000000000" pitchFamily="2" charset="0"/>
              </a:rPr>
            </a:br>
            <a:r>
              <a:rPr lang="en-US" sz="1100" b="0" i="0" dirty="0">
                <a:effectLst/>
                <a:latin typeface="Montserrat" panose="00000500000000000000" pitchFamily="2" charset="0"/>
              </a:rPr>
              <a:t>Contact me today for your training and organizational development needs. I bring 20+ years of hands-on experience with training needs assessments, content development, leadership coaching, and engaging facilitation, all in a consultative approach that focuses on achieving the results you need.</a:t>
            </a:r>
            <a:br>
              <a:rPr lang="en-US" sz="1100" dirty="0">
                <a:latin typeface="Montserrat" panose="00000500000000000000" pitchFamily="2" charset="0"/>
              </a:rPr>
            </a:br>
            <a:br>
              <a:rPr lang="en-US" sz="800" dirty="0">
                <a:latin typeface="Montserrat" panose="00000500000000000000" pitchFamily="2" charset="0"/>
              </a:rPr>
            </a:br>
            <a:r>
              <a:rPr lang="en-US" sz="1100" dirty="0">
                <a:latin typeface="Montserrat" panose="00000500000000000000" pitchFamily="2" charset="0"/>
                <a:sym typeface="Symbol" panose="05050102010706020507" pitchFamily="18" charset="2"/>
              </a:rPr>
              <a:t>  </a:t>
            </a:r>
            <a:r>
              <a:rPr lang="en-US" sz="1100" b="0" i="0" dirty="0">
                <a:effectLst/>
                <a:latin typeface="Montserrat" panose="00000500000000000000" pitchFamily="2" charset="0"/>
              </a:rPr>
              <a:t>Needs assessments</a:t>
            </a:r>
            <a:br>
              <a:rPr lang="en-US" sz="1100" dirty="0">
                <a:latin typeface="Montserrat" panose="00000500000000000000" pitchFamily="2" charset="0"/>
              </a:rPr>
            </a:br>
            <a:r>
              <a:rPr lang="en-US" sz="1100" dirty="0">
                <a:latin typeface="Montserrat" panose="00000500000000000000" pitchFamily="2" charset="0"/>
                <a:sym typeface="Symbol" panose="05050102010706020507" pitchFamily="18" charset="2"/>
              </a:rPr>
              <a:t>  </a:t>
            </a:r>
            <a:r>
              <a:rPr lang="en-US" sz="1100" b="0" i="0" dirty="0">
                <a:effectLst/>
                <a:latin typeface="Montserrat" panose="00000500000000000000" pitchFamily="2" charset="0"/>
              </a:rPr>
              <a:t>Competency model development</a:t>
            </a:r>
            <a:br>
              <a:rPr lang="en-US" sz="1100" dirty="0">
                <a:latin typeface="Montserrat" panose="00000500000000000000" pitchFamily="2" charset="0"/>
              </a:rPr>
            </a:br>
            <a:r>
              <a:rPr lang="en-US" sz="1100" dirty="0">
                <a:latin typeface="Montserrat" panose="00000500000000000000" pitchFamily="2" charset="0"/>
                <a:sym typeface="Symbol" panose="05050102010706020507" pitchFamily="18" charset="2"/>
              </a:rPr>
              <a:t>  </a:t>
            </a:r>
            <a:r>
              <a:rPr lang="en-US" sz="1100" b="0" i="0" dirty="0">
                <a:effectLst/>
                <a:latin typeface="Montserrat" panose="00000500000000000000" pitchFamily="2" charset="0"/>
              </a:rPr>
              <a:t>Training programs based on clear and measurable outcomes</a:t>
            </a:r>
          </a:p>
          <a:p>
            <a:r>
              <a:rPr lang="en-US" sz="1100" dirty="0">
                <a:latin typeface="Montserrat" panose="00000500000000000000" pitchFamily="2" charset="0"/>
                <a:sym typeface="Symbol" panose="05050102010706020507" pitchFamily="18" charset="2"/>
              </a:rPr>
              <a:t>  </a:t>
            </a:r>
            <a:r>
              <a:rPr lang="en-US" sz="1100" b="0" i="0" dirty="0">
                <a:effectLst/>
                <a:latin typeface="Montserrat" panose="00000500000000000000" pitchFamily="2" charset="0"/>
              </a:rPr>
              <a:t>Facilitator training &amp; development</a:t>
            </a:r>
            <a:br>
              <a:rPr lang="en-US" sz="1100" dirty="0">
                <a:latin typeface="Montserrat" panose="00000500000000000000" pitchFamily="2" charset="0"/>
              </a:rPr>
            </a:br>
            <a:r>
              <a:rPr lang="en-US" sz="1100" dirty="0">
                <a:latin typeface="Montserrat" panose="00000500000000000000" pitchFamily="2" charset="0"/>
                <a:sym typeface="Symbol" panose="05050102010706020507" pitchFamily="18" charset="2"/>
              </a:rPr>
              <a:t>  </a:t>
            </a:r>
            <a:r>
              <a:rPr lang="en-US" sz="1100" b="0" i="0" dirty="0">
                <a:effectLst/>
                <a:latin typeface="Montserrat" panose="00000500000000000000" pitchFamily="2" charset="0"/>
              </a:rPr>
              <a:t>Pre- and post-training capability and learning transfer surveys</a:t>
            </a:r>
          </a:p>
          <a:p>
            <a:r>
              <a:rPr lang="en-US" sz="1100" dirty="0">
                <a:latin typeface="Montserrat" panose="00000500000000000000" pitchFamily="2" charset="0"/>
                <a:sym typeface="Symbol" panose="05050102010706020507" pitchFamily="18" charset="2"/>
              </a:rPr>
              <a:t>  </a:t>
            </a:r>
            <a:r>
              <a:rPr lang="en-US" sz="1100" b="0" i="0" dirty="0">
                <a:effectLst/>
                <a:latin typeface="Montserrat" panose="00000500000000000000" pitchFamily="2" charset="0"/>
              </a:rPr>
              <a:t>Group and individual career coaching packages</a:t>
            </a:r>
          </a:p>
          <a:p>
            <a:endParaRPr lang="en-US" sz="2400" b="1" dirty="0">
              <a:solidFill>
                <a:srgbClr val="002060"/>
              </a:solidFill>
              <a:latin typeface="Montserrat" panose="00000500000000000000" pitchFamily="2" charset="0"/>
            </a:endParaRPr>
          </a:p>
          <a:p>
            <a:pPr algn="ctr"/>
            <a:r>
              <a:rPr lang="en-US" sz="1200" b="1" dirty="0">
                <a:solidFill>
                  <a:srgbClr val="002060"/>
                </a:solidFill>
                <a:latin typeface="Montserrat" panose="00000500000000000000" pitchFamily="2" charset="0"/>
              </a:rPr>
              <a:t>Most Frequently Requested Workshops</a:t>
            </a:r>
          </a:p>
          <a:p>
            <a:endParaRPr lang="en-US" sz="800" dirty="0">
              <a:latin typeface="Montserrat" panose="00000500000000000000" pitchFamily="2" charset="0"/>
            </a:endParaRPr>
          </a:p>
          <a:p>
            <a:r>
              <a:rPr lang="en-US" sz="1100" b="1" i="1" dirty="0">
                <a:latin typeface="Montserrat" panose="00000500000000000000" pitchFamily="2" charset="0"/>
              </a:rPr>
              <a:t>Leading Through Change</a:t>
            </a:r>
          </a:p>
          <a:p>
            <a:r>
              <a:rPr lang="en-US" sz="1100" dirty="0">
                <a:latin typeface="Montserrat" panose="00000500000000000000" pitchFamily="2" charset="0"/>
              </a:rPr>
              <a:t>Change is inevitable, but it doesn’t have to be impossible.  Using the Bridges’ Transitional Model, this workshop helps leaders understand how people typically deal with change, so they can minimize disruption to the business, achieve the benefits of the change faster, and help themselves and their teams incorporate the changes into their new mode of working as quickly as possible.</a:t>
            </a:r>
          </a:p>
          <a:p>
            <a:endParaRPr lang="en-US" sz="1100" dirty="0">
              <a:latin typeface="Montserrat" panose="00000500000000000000" pitchFamily="2" charset="0"/>
            </a:endParaRPr>
          </a:p>
          <a:p>
            <a:r>
              <a:rPr lang="en-US" sz="1100" b="1" i="1" dirty="0">
                <a:latin typeface="Montserrat" panose="00000500000000000000" pitchFamily="2" charset="0"/>
              </a:rPr>
              <a:t>Know Your Communication Style</a:t>
            </a:r>
          </a:p>
          <a:p>
            <a:r>
              <a:rPr lang="en-US" sz="1100" dirty="0">
                <a:latin typeface="Montserrat" panose="00000500000000000000" pitchFamily="2" charset="0"/>
              </a:rPr>
              <a:t>Communicating well is one of the most critical, and most often overlooked, professional skills we can possess.  This workshop explores four distinctive communication styles, based on a simplified DISC model, to enable learners to understand the pros and cons of their preferred style.  Through interactive exercises we explore how our communication preferences impact our interactions and motivations, and how we can flex our style to communicate more effectively.</a:t>
            </a:r>
          </a:p>
          <a:p>
            <a:endParaRPr lang="en-US" sz="1100" dirty="0">
              <a:latin typeface="Montserrat" panose="00000500000000000000" pitchFamily="2" charset="0"/>
            </a:endParaRPr>
          </a:p>
          <a:p>
            <a:r>
              <a:rPr lang="en-US" sz="1100" b="1" i="1" dirty="0">
                <a:latin typeface="Montserrat" panose="00000500000000000000" pitchFamily="2" charset="0"/>
              </a:rPr>
              <a:t>Successfully Navigating Conflict</a:t>
            </a:r>
          </a:p>
          <a:p>
            <a:r>
              <a:rPr lang="en-US" sz="1100" dirty="0">
                <a:latin typeface="Montserrat" panose="00000500000000000000" pitchFamily="2" charset="0"/>
              </a:rPr>
              <a:t>Conflict, when handled well, can be a catalyst for positive change.  So often though, we avoid conflict at all costs.  In this workshop, we investigate the two main sources of workplace conflict, how we individually respond to conflict, and how to utilize the MAP approach to navigate those interpersonal conflicts for positive outcomes.</a:t>
            </a:r>
          </a:p>
          <a:p>
            <a:endParaRPr lang="en-US" sz="1100" dirty="0">
              <a:latin typeface="Montserrat" panose="00000500000000000000" pitchFamily="2" charset="0"/>
            </a:endParaRPr>
          </a:p>
          <a:p>
            <a:r>
              <a:rPr lang="en-US" sz="1100" b="1" i="1" dirty="0">
                <a:latin typeface="Montserrat" panose="00000500000000000000" pitchFamily="2" charset="0"/>
              </a:rPr>
              <a:t>Teambuilding Session </a:t>
            </a:r>
          </a:p>
          <a:p>
            <a:r>
              <a:rPr lang="en-US" sz="1100" dirty="0">
                <a:latin typeface="Montserrat" panose="00000500000000000000" pitchFamily="2" charset="0"/>
              </a:rPr>
              <a:t>Teambuilding isn’t just silly games or escape rooms.  A true teambuilding experience should have a clearly identified issue and a concrete goal in mind.  There’s no plug &amp; play solution for building cohesiveness in your team.  Each team is unique, and therefore the solution must also be unique.  Based on group discussions and identified concerns, these sessions center around open conversation, clarifying key issues, and defining actionable solutions to those challenges.</a:t>
            </a:r>
            <a:endParaRPr lang="en-US" sz="1400" dirty="0">
              <a:latin typeface="Montserrat" panose="00000500000000000000" pitchFamily="2" charset="0"/>
            </a:endParaRPr>
          </a:p>
        </p:txBody>
      </p:sp>
      <p:sp>
        <p:nvSpPr>
          <p:cNvPr id="17" name="TextBox 16">
            <a:extLst>
              <a:ext uri="{FF2B5EF4-FFF2-40B4-BE49-F238E27FC236}">
                <a16:creationId xmlns:a16="http://schemas.microsoft.com/office/drawing/2014/main" id="{EDA0BD85-69B4-455F-AAD5-6DAB02FF4103}"/>
              </a:ext>
            </a:extLst>
          </p:cNvPr>
          <p:cNvSpPr txBox="1"/>
          <p:nvPr/>
        </p:nvSpPr>
        <p:spPr>
          <a:xfrm>
            <a:off x="431074" y="1770213"/>
            <a:ext cx="6910250" cy="307777"/>
          </a:xfrm>
          <a:prstGeom prst="rect">
            <a:avLst/>
          </a:prstGeom>
          <a:noFill/>
        </p:spPr>
        <p:txBody>
          <a:bodyPr wrap="square" rtlCol="0">
            <a:spAutoFit/>
          </a:bodyPr>
          <a:lstStyle/>
          <a:p>
            <a:pPr algn="ctr"/>
            <a:r>
              <a:rPr lang="en-US" sz="1400" dirty="0">
                <a:latin typeface="Montserrat" panose="00000500000000000000" pitchFamily="2" charset="0"/>
                <a:sym typeface="Symbol" panose="05050102010706020507" pitchFamily="18" charset="2"/>
              </a:rPr>
              <a:t>Workshops    Consulting    Coaching</a:t>
            </a:r>
            <a:endParaRPr lang="en-US" sz="1400" dirty="0">
              <a:latin typeface="Montserrat" panose="00000500000000000000" pitchFamily="2" charset="0"/>
            </a:endParaRPr>
          </a:p>
        </p:txBody>
      </p:sp>
      <p:sp>
        <p:nvSpPr>
          <p:cNvPr id="18" name="Rectangle 17">
            <a:extLst>
              <a:ext uri="{FF2B5EF4-FFF2-40B4-BE49-F238E27FC236}">
                <a16:creationId xmlns:a16="http://schemas.microsoft.com/office/drawing/2014/main" id="{353C3E7E-33D7-41D9-9146-E9C0A465BFA6}"/>
              </a:ext>
            </a:extLst>
          </p:cNvPr>
          <p:cNvSpPr/>
          <p:nvPr/>
        </p:nvSpPr>
        <p:spPr>
          <a:xfrm>
            <a:off x="0" y="9287885"/>
            <a:ext cx="7772400" cy="3256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566D730-5F3D-4906-A5AA-8EEC60818D7A}"/>
              </a:ext>
            </a:extLst>
          </p:cNvPr>
          <p:cNvSpPr txBox="1"/>
          <p:nvPr/>
        </p:nvSpPr>
        <p:spPr>
          <a:xfrm>
            <a:off x="0" y="9346888"/>
            <a:ext cx="7772400" cy="276999"/>
          </a:xfrm>
          <a:prstGeom prst="rect">
            <a:avLst/>
          </a:prstGeom>
          <a:noFill/>
        </p:spPr>
        <p:txBody>
          <a:bodyPr wrap="square" rtlCol="0">
            <a:spAutoFit/>
          </a:bodyPr>
          <a:lstStyle/>
          <a:p>
            <a:r>
              <a:rPr lang="en-US" sz="1200" dirty="0">
                <a:solidFill>
                  <a:schemeClr val="bg1"/>
                </a:solidFill>
                <a:latin typeface="Montserrat" panose="00000500000000000000" pitchFamily="2" charset="0"/>
                <a:hlinkClick r:id="rId6">
                  <a:extLst>
                    <a:ext uri="{A12FA001-AC4F-418D-AE19-62706E023703}">
                      <ahyp:hlinkClr xmlns:ahyp="http://schemas.microsoft.com/office/drawing/2018/hyperlinkcolor" val="tx"/>
                    </a:ext>
                  </a:extLst>
                </a:hlinkClick>
              </a:rPr>
              <a:t>Kelli.Nottingham@gmail.com </a:t>
            </a:r>
            <a:r>
              <a:rPr lang="en-US" sz="1200" dirty="0">
                <a:solidFill>
                  <a:schemeClr val="bg1"/>
                </a:solidFill>
                <a:latin typeface="Montserrat" panose="00000500000000000000" pitchFamily="2" charset="0"/>
              </a:rPr>
              <a:t>	    	   713.364.5626		        </a:t>
            </a:r>
            <a:r>
              <a:rPr lang="en-US" sz="1200" dirty="0">
                <a:solidFill>
                  <a:schemeClr val="bg1"/>
                </a:solidFill>
                <a:latin typeface="Montserrat" panose="00000500000000000000" pitchFamily="2" charset="0"/>
                <a:hlinkClick r:id="rId7">
                  <a:extLst>
                    <a:ext uri="{A12FA001-AC4F-418D-AE19-62706E023703}">
                      <ahyp:hlinkClr xmlns:ahyp="http://schemas.microsoft.com/office/drawing/2018/hyperlinkcolor" val="tx"/>
                    </a:ext>
                  </a:extLst>
                </a:hlinkClick>
              </a:rPr>
              <a:t>LinkedIn: Kelli Nottingham</a:t>
            </a:r>
            <a:endParaRPr lang="en-US" sz="1200" dirty="0">
              <a:solidFill>
                <a:schemeClr val="bg1"/>
              </a:solidFill>
              <a:latin typeface="Montserrat" panose="00000500000000000000" pitchFamily="2" charset="0"/>
            </a:endParaRPr>
          </a:p>
        </p:txBody>
      </p:sp>
      <p:cxnSp>
        <p:nvCxnSpPr>
          <p:cNvPr id="23" name="Straight Connector 22">
            <a:extLst>
              <a:ext uri="{FF2B5EF4-FFF2-40B4-BE49-F238E27FC236}">
                <a16:creationId xmlns:a16="http://schemas.microsoft.com/office/drawing/2014/main" id="{3ADC8B20-38D1-45E8-9929-54682FD4B8B5}"/>
              </a:ext>
            </a:extLst>
          </p:cNvPr>
          <p:cNvCxnSpPr>
            <a:cxnSpLocks/>
          </p:cNvCxnSpPr>
          <p:nvPr/>
        </p:nvCxnSpPr>
        <p:spPr>
          <a:xfrm>
            <a:off x="1368986" y="4594860"/>
            <a:ext cx="5034425" cy="0"/>
          </a:xfrm>
          <a:prstGeom prst="line">
            <a:avLst/>
          </a:prstGeom>
          <a:ln>
            <a:solidFill>
              <a:srgbClr val="C42E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95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4E159F-355E-409F-BD51-DBB440F843B2}"/>
              </a:ext>
            </a:extLst>
          </p:cNvPr>
          <p:cNvSpPr/>
          <p:nvPr/>
        </p:nvSpPr>
        <p:spPr>
          <a:xfrm>
            <a:off x="99827" y="7125111"/>
            <a:ext cx="2435092" cy="2015645"/>
          </a:xfrm>
          <a:prstGeom prst="roundRect">
            <a:avLst/>
          </a:prstGeom>
          <a:gradFill flip="none" rotWithShape="1">
            <a:gsLst>
              <a:gs pos="0">
                <a:srgbClr val="C42E9C">
                  <a:tint val="66000"/>
                  <a:satMod val="160000"/>
                </a:srgbClr>
              </a:gs>
              <a:gs pos="50000">
                <a:srgbClr val="C42E9C">
                  <a:tint val="44500"/>
                  <a:satMod val="160000"/>
                </a:srgbClr>
              </a:gs>
              <a:gs pos="100000">
                <a:srgbClr val="C42E9C">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AFBA3FE-9B93-48B1-B85C-A08F6A35A73B}"/>
              </a:ext>
            </a:extLst>
          </p:cNvPr>
          <p:cNvSpPr/>
          <p:nvPr/>
        </p:nvSpPr>
        <p:spPr>
          <a:xfrm>
            <a:off x="5249888" y="7125111"/>
            <a:ext cx="2435092" cy="2015645"/>
          </a:xfrm>
          <a:prstGeom prst="roundRect">
            <a:avLst/>
          </a:prstGeom>
          <a:gradFill flip="none" rotWithShape="1">
            <a:gsLst>
              <a:gs pos="0">
                <a:srgbClr val="C42E9C">
                  <a:tint val="66000"/>
                  <a:satMod val="160000"/>
                </a:srgbClr>
              </a:gs>
              <a:gs pos="50000">
                <a:srgbClr val="C42E9C">
                  <a:tint val="44500"/>
                  <a:satMod val="160000"/>
                </a:srgbClr>
              </a:gs>
              <a:gs pos="100000">
                <a:srgbClr val="C42E9C">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B64F0BFE-27B7-4075-9189-98E675BEFEE2}"/>
              </a:ext>
            </a:extLst>
          </p:cNvPr>
          <p:cNvSpPr/>
          <p:nvPr/>
        </p:nvSpPr>
        <p:spPr>
          <a:xfrm>
            <a:off x="2674858" y="7125111"/>
            <a:ext cx="2435092" cy="2015645"/>
          </a:xfrm>
          <a:prstGeom prst="roundRect">
            <a:avLst/>
          </a:prstGeom>
          <a:gradFill flip="none" rotWithShape="1">
            <a:gsLst>
              <a:gs pos="0">
                <a:srgbClr val="C42E9C">
                  <a:tint val="66000"/>
                  <a:satMod val="160000"/>
                </a:srgbClr>
              </a:gs>
              <a:gs pos="50000">
                <a:srgbClr val="C42E9C">
                  <a:tint val="44500"/>
                  <a:satMod val="160000"/>
                </a:srgbClr>
              </a:gs>
              <a:gs pos="100000">
                <a:srgbClr val="C42E9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FEB75D-688D-4E64-A585-63D4166CBE6E}"/>
              </a:ext>
            </a:extLst>
          </p:cNvPr>
          <p:cNvSpPr/>
          <p:nvPr/>
        </p:nvSpPr>
        <p:spPr>
          <a:xfrm>
            <a:off x="0" y="1106888"/>
            <a:ext cx="7772400" cy="6351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A71C99-AC86-48C5-B5A0-79826A2EC1D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6835" t="16737" r="16947" b="14013"/>
          <a:stretch/>
        </p:blipFill>
        <p:spPr>
          <a:xfrm rot="21250517">
            <a:off x="173684" y="276604"/>
            <a:ext cx="1672045" cy="1540577"/>
          </a:xfrm>
          <a:prstGeom prst="rect">
            <a:avLst/>
          </a:prstGeom>
          <a:ln w="28575">
            <a:solidFill>
              <a:schemeClr val="accent1">
                <a:lumMod val="50000"/>
              </a:schemeClr>
            </a:solidFill>
          </a:ln>
          <a:effectLst>
            <a:outerShdw blurRad="76200" dist="38100" dir="2700000" sx="103000" sy="103000" algn="tl" rotWithShape="0">
              <a:srgbClr val="7030A0">
                <a:alpha val="40000"/>
              </a:srgbClr>
            </a:outerShdw>
          </a:effectLst>
        </p:spPr>
      </p:pic>
      <p:pic>
        <p:nvPicPr>
          <p:cNvPr id="5" name="Content Placeholder 4">
            <a:extLst>
              <a:ext uri="{FF2B5EF4-FFF2-40B4-BE49-F238E27FC236}">
                <a16:creationId xmlns:a16="http://schemas.microsoft.com/office/drawing/2014/main" id="{B3517099-6C47-44F4-9075-0478B4BDF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217" y="131079"/>
            <a:ext cx="2250679" cy="922225"/>
          </a:xfrm>
          <a:prstGeom prst="rect">
            <a:avLst/>
          </a:prstGeom>
        </p:spPr>
      </p:pic>
      <p:sp>
        <p:nvSpPr>
          <p:cNvPr id="6" name="TextBox 5">
            <a:extLst>
              <a:ext uri="{FF2B5EF4-FFF2-40B4-BE49-F238E27FC236}">
                <a16:creationId xmlns:a16="http://schemas.microsoft.com/office/drawing/2014/main" id="{2276AA9E-2AA6-4B67-B8CA-442A1BE9C89E}"/>
              </a:ext>
            </a:extLst>
          </p:cNvPr>
          <p:cNvSpPr txBox="1"/>
          <p:nvPr/>
        </p:nvSpPr>
        <p:spPr>
          <a:xfrm>
            <a:off x="2019412" y="1194362"/>
            <a:ext cx="5752988" cy="461665"/>
          </a:xfrm>
          <a:prstGeom prst="rect">
            <a:avLst/>
          </a:prstGeom>
          <a:noFill/>
        </p:spPr>
        <p:txBody>
          <a:bodyPr wrap="square" rtlCol="0">
            <a:spAutoFit/>
          </a:bodyPr>
          <a:lstStyle/>
          <a:p>
            <a:r>
              <a:rPr lang="en-US" sz="1200" b="1" dirty="0">
                <a:solidFill>
                  <a:schemeClr val="bg1"/>
                </a:solidFill>
                <a:latin typeface="Montserrat" panose="00000500000000000000" pitchFamily="2" charset="0"/>
              </a:rPr>
              <a:t>Kelli Nottingham, MA</a:t>
            </a:r>
          </a:p>
          <a:p>
            <a:r>
              <a:rPr lang="en-US" sz="1200" b="1" dirty="0">
                <a:solidFill>
                  <a:schemeClr val="bg1"/>
                </a:solidFill>
                <a:latin typeface="Montserrat" panose="00000500000000000000" pitchFamily="2" charset="0"/>
              </a:rPr>
              <a:t>Learning &amp; Development Strategist + Training Consultant + Speaker</a:t>
            </a:r>
          </a:p>
        </p:txBody>
      </p:sp>
      <p:sp>
        <p:nvSpPr>
          <p:cNvPr id="8" name="Footer Placeholder 7">
            <a:extLst>
              <a:ext uri="{FF2B5EF4-FFF2-40B4-BE49-F238E27FC236}">
                <a16:creationId xmlns:a16="http://schemas.microsoft.com/office/drawing/2014/main" id="{76F33E08-9481-4C6F-8B1D-63EEF84AD66C}"/>
              </a:ext>
            </a:extLst>
          </p:cNvPr>
          <p:cNvSpPr>
            <a:spLocks noGrp="1"/>
          </p:cNvSpPr>
          <p:nvPr>
            <p:ph type="ftr" sz="quarter" idx="11"/>
          </p:nvPr>
        </p:nvSpPr>
        <p:spPr>
          <a:xfrm>
            <a:off x="1320655" y="9771016"/>
            <a:ext cx="2565545" cy="87149"/>
          </a:xfrm>
        </p:spPr>
        <p:txBody>
          <a:bodyPr/>
          <a:lstStyle/>
          <a:p>
            <a:r>
              <a:rPr lang="en-US" sz="800" dirty="0">
                <a:latin typeface="Montserrat" panose="00000500000000000000" pitchFamily="2" charset="0"/>
              </a:rPr>
              <a:t>© 2021 Nottingham Visions LLC</a:t>
            </a:r>
          </a:p>
        </p:txBody>
      </p:sp>
      <p:sp>
        <p:nvSpPr>
          <p:cNvPr id="9" name="Footer Placeholder 7">
            <a:hlinkClick r:id="rId5"/>
            <a:extLst>
              <a:ext uri="{FF2B5EF4-FFF2-40B4-BE49-F238E27FC236}">
                <a16:creationId xmlns:a16="http://schemas.microsoft.com/office/drawing/2014/main" id="{8E073BAA-650F-40E6-9272-C2F7B89DDC77}"/>
              </a:ext>
            </a:extLst>
          </p:cNvPr>
          <p:cNvSpPr txBox="1">
            <a:spLocks/>
          </p:cNvSpPr>
          <p:nvPr/>
        </p:nvSpPr>
        <p:spPr>
          <a:xfrm>
            <a:off x="4242097" y="9771015"/>
            <a:ext cx="2565545" cy="87149"/>
          </a:xfrm>
          <a:prstGeom prst="rect">
            <a:avLst/>
          </a:prstGeom>
        </p:spPr>
        <p:txBody>
          <a:bodyPr vert="horz" lIns="91440" tIns="45720" rIns="91440" bIns="45720" rtlCol="0" anchor="ctr"/>
          <a:lstStyle>
            <a:defPPr>
              <a:defRPr lang="en-US"/>
            </a:defPPr>
            <a:lvl1pPr marL="0" algn="ctr"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0070C0"/>
                </a:solidFill>
                <a:latin typeface="Montserrat" panose="00000500000000000000" pitchFamily="2" charset="0"/>
              </a:rPr>
              <a:t>www.kellinottingham.com</a:t>
            </a:r>
          </a:p>
        </p:txBody>
      </p:sp>
      <p:sp>
        <p:nvSpPr>
          <p:cNvPr id="17" name="TextBox 16">
            <a:extLst>
              <a:ext uri="{FF2B5EF4-FFF2-40B4-BE49-F238E27FC236}">
                <a16:creationId xmlns:a16="http://schemas.microsoft.com/office/drawing/2014/main" id="{EDA0BD85-69B4-455F-AAD5-6DAB02FF4103}"/>
              </a:ext>
            </a:extLst>
          </p:cNvPr>
          <p:cNvSpPr txBox="1"/>
          <p:nvPr/>
        </p:nvSpPr>
        <p:spPr>
          <a:xfrm>
            <a:off x="431074" y="1770213"/>
            <a:ext cx="6910250" cy="307777"/>
          </a:xfrm>
          <a:prstGeom prst="rect">
            <a:avLst/>
          </a:prstGeom>
          <a:noFill/>
        </p:spPr>
        <p:txBody>
          <a:bodyPr wrap="square" rtlCol="0">
            <a:spAutoFit/>
          </a:bodyPr>
          <a:lstStyle/>
          <a:p>
            <a:pPr algn="ctr"/>
            <a:r>
              <a:rPr lang="en-US" sz="1400" dirty="0">
                <a:latin typeface="Montserrat" panose="00000500000000000000" pitchFamily="2" charset="0"/>
                <a:sym typeface="Symbol" panose="05050102010706020507" pitchFamily="18" charset="2"/>
              </a:rPr>
              <a:t>Workshops    Consulting    Coaching</a:t>
            </a:r>
            <a:endParaRPr lang="en-US" sz="1400" dirty="0">
              <a:latin typeface="Montserrat" panose="00000500000000000000" pitchFamily="2" charset="0"/>
            </a:endParaRPr>
          </a:p>
        </p:txBody>
      </p:sp>
      <p:sp>
        <p:nvSpPr>
          <p:cNvPr id="18" name="Rectangle 17">
            <a:extLst>
              <a:ext uri="{FF2B5EF4-FFF2-40B4-BE49-F238E27FC236}">
                <a16:creationId xmlns:a16="http://schemas.microsoft.com/office/drawing/2014/main" id="{353C3E7E-33D7-41D9-9146-E9C0A465BFA6}"/>
              </a:ext>
            </a:extLst>
          </p:cNvPr>
          <p:cNvSpPr/>
          <p:nvPr/>
        </p:nvSpPr>
        <p:spPr>
          <a:xfrm>
            <a:off x="0" y="9287885"/>
            <a:ext cx="7772400" cy="3256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566D730-5F3D-4906-A5AA-8EEC60818D7A}"/>
              </a:ext>
            </a:extLst>
          </p:cNvPr>
          <p:cNvSpPr txBox="1"/>
          <p:nvPr/>
        </p:nvSpPr>
        <p:spPr>
          <a:xfrm>
            <a:off x="0" y="9346888"/>
            <a:ext cx="7772400" cy="276999"/>
          </a:xfrm>
          <a:prstGeom prst="rect">
            <a:avLst/>
          </a:prstGeom>
          <a:noFill/>
        </p:spPr>
        <p:txBody>
          <a:bodyPr wrap="square" rtlCol="0">
            <a:spAutoFit/>
          </a:bodyPr>
          <a:lstStyle/>
          <a:p>
            <a:r>
              <a:rPr lang="en-US" sz="1200" dirty="0">
                <a:solidFill>
                  <a:schemeClr val="bg1"/>
                </a:solidFill>
                <a:latin typeface="Montserrat" panose="00000500000000000000" pitchFamily="2" charset="0"/>
                <a:hlinkClick r:id="rId6">
                  <a:extLst>
                    <a:ext uri="{A12FA001-AC4F-418D-AE19-62706E023703}">
                      <ahyp:hlinkClr xmlns:ahyp="http://schemas.microsoft.com/office/drawing/2018/hyperlinkcolor" val="tx"/>
                    </a:ext>
                  </a:extLst>
                </a:hlinkClick>
              </a:rPr>
              <a:t>Kelli.Nottingham@gmail.com </a:t>
            </a:r>
            <a:r>
              <a:rPr lang="en-US" sz="1200" dirty="0">
                <a:solidFill>
                  <a:schemeClr val="bg1"/>
                </a:solidFill>
                <a:latin typeface="Montserrat" panose="00000500000000000000" pitchFamily="2" charset="0"/>
              </a:rPr>
              <a:t>	    	   713.364.5626		        </a:t>
            </a:r>
            <a:r>
              <a:rPr lang="en-US" sz="1200" dirty="0">
                <a:solidFill>
                  <a:schemeClr val="bg1"/>
                </a:solidFill>
                <a:latin typeface="Montserrat" panose="00000500000000000000" pitchFamily="2" charset="0"/>
                <a:hlinkClick r:id="rId7">
                  <a:extLst>
                    <a:ext uri="{A12FA001-AC4F-418D-AE19-62706E023703}">
                      <ahyp:hlinkClr xmlns:ahyp="http://schemas.microsoft.com/office/drawing/2018/hyperlinkcolor" val="tx"/>
                    </a:ext>
                  </a:extLst>
                </a:hlinkClick>
              </a:rPr>
              <a:t>LinkedIn: Kelli Nottingham</a:t>
            </a:r>
            <a:endParaRPr lang="en-US" sz="1200" dirty="0">
              <a:solidFill>
                <a:schemeClr val="bg1"/>
              </a:solidFill>
              <a:latin typeface="Montserrat" panose="00000500000000000000" pitchFamily="2" charset="0"/>
            </a:endParaRPr>
          </a:p>
        </p:txBody>
      </p:sp>
      <p:sp>
        <p:nvSpPr>
          <p:cNvPr id="21" name="TextBox 20">
            <a:extLst>
              <a:ext uri="{FF2B5EF4-FFF2-40B4-BE49-F238E27FC236}">
                <a16:creationId xmlns:a16="http://schemas.microsoft.com/office/drawing/2014/main" id="{92B44824-847C-4506-B5F3-6868420C1D7B}"/>
              </a:ext>
            </a:extLst>
          </p:cNvPr>
          <p:cNvSpPr txBox="1"/>
          <p:nvPr/>
        </p:nvSpPr>
        <p:spPr>
          <a:xfrm>
            <a:off x="473724" y="6486446"/>
            <a:ext cx="6888480" cy="338554"/>
          </a:xfrm>
          <a:prstGeom prst="rect">
            <a:avLst/>
          </a:prstGeom>
          <a:noFill/>
        </p:spPr>
        <p:txBody>
          <a:bodyPr wrap="square">
            <a:spAutoFit/>
          </a:bodyPr>
          <a:lstStyle/>
          <a:p>
            <a:pPr algn="ctr"/>
            <a:r>
              <a:rPr lang="en-US" sz="1600" i="1" dirty="0">
                <a:solidFill>
                  <a:srgbClr val="002060"/>
                </a:solidFill>
                <a:latin typeface="Montserrat" panose="00000500000000000000" pitchFamily="2" charset="0"/>
              </a:rPr>
              <a:t>Professional development training shouldn’t be boring.  </a:t>
            </a:r>
            <a:endParaRPr lang="en-US" sz="1600" b="1" i="1" dirty="0">
              <a:solidFill>
                <a:srgbClr val="002060"/>
              </a:solidFill>
              <a:latin typeface="Montserrat" panose="00000500000000000000" pitchFamily="2" charset="0"/>
            </a:endParaRPr>
          </a:p>
        </p:txBody>
      </p:sp>
      <p:pic>
        <p:nvPicPr>
          <p:cNvPr id="15" name="Content Placeholder 4">
            <a:extLst>
              <a:ext uri="{FF2B5EF4-FFF2-40B4-BE49-F238E27FC236}">
                <a16:creationId xmlns:a16="http://schemas.microsoft.com/office/drawing/2014/main" id="{227B12B6-0873-444C-9B9C-EA44E4EDD6E8}"/>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t="34190" r="70872"/>
          <a:stretch/>
        </p:blipFill>
        <p:spPr>
          <a:xfrm rot="166327">
            <a:off x="5854655" y="4227640"/>
            <a:ext cx="1225559" cy="1849934"/>
          </a:xfrm>
          <a:prstGeom prst="rect">
            <a:avLst/>
          </a:prstGeom>
          <a:ln w="28575">
            <a:solidFill>
              <a:srgbClr val="002060"/>
            </a:solidFill>
          </a:ln>
          <a:effectLst>
            <a:outerShdw blurRad="76200" dist="38100" dir="2700000" sx="101000" sy="101000" algn="tl" rotWithShape="0">
              <a:srgbClr val="7030A0">
                <a:alpha val="40000"/>
              </a:srgbClr>
            </a:outerShdw>
          </a:effectLst>
        </p:spPr>
      </p:pic>
      <p:sp>
        <p:nvSpPr>
          <p:cNvPr id="20" name="TextBox 19">
            <a:extLst>
              <a:ext uri="{FF2B5EF4-FFF2-40B4-BE49-F238E27FC236}">
                <a16:creationId xmlns:a16="http://schemas.microsoft.com/office/drawing/2014/main" id="{DB4E8A1C-7594-4C11-B860-51BD6E7BAE3E}"/>
              </a:ext>
            </a:extLst>
          </p:cNvPr>
          <p:cNvSpPr txBox="1"/>
          <p:nvPr/>
        </p:nvSpPr>
        <p:spPr>
          <a:xfrm>
            <a:off x="163829" y="2209525"/>
            <a:ext cx="7444739" cy="3985706"/>
          </a:xfrm>
          <a:prstGeom prst="rect">
            <a:avLst/>
          </a:prstGeom>
          <a:noFill/>
        </p:spPr>
        <p:txBody>
          <a:bodyPr wrap="square">
            <a:spAutoFit/>
          </a:bodyPr>
          <a:lstStyle/>
          <a:p>
            <a:r>
              <a:rPr lang="en-US" sz="1100" b="0" i="0" dirty="0">
                <a:effectLst/>
                <a:latin typeface="Montserrat" panose="00000500000000000000" pitchFamily="2" charset="0"/>
              </a:rPr>
              <a:t>Kelli Nottingham is a dynamic and passionate professional development trainer, training consultant, public speaker, podcaster, and business coach with 20+ in training and coaching across the U.S., Canada, and the Caribbean. She excels in developing complex ideas into engaging training content and delivering that content with an energetic and down-to-earth sensibility that gives participants both the capability and motivation to progress in their careers.</a:t>
            </a:r>
            <a:br>
              <a:rPr lang="en-US" sz="1100" dirty="0">
                <a:latin typeface="Montserrat" panose="00000500000000000000" pitchFamily="2" charset="0"/>
              </a:rPr>
            </a:br>
            <a:br>
              <a:rPr lang="en-US" sz="1100" dirty="0">
                <a:latin typeface="Montserrat" panose="00000500000000000000" pitchFamily="2" charset="0"/>
              </a:rPr>
            </a:br>
            <a:r>
              <a:rPr lang="en-US" sz="1100" b="0" i="0" dirty="0">
                <a:effectLst/>
                <a:latin typeface="Montserrat" panose="00000500000000000000" pitchFamily="2" charset="0"/>
              </a:rPr>
              <a:t>She hosts the Career Speakeasy podcast: </a:t>
            </a:r>
            <a:r>
              <a:rPr lang="en-US" sz="1100" b="0" i="0" dirty="0">
                <a:effectLst/>
                <a:latin typeface="Montserrat" panose="00000500000000000000" pitchFamily="2" charset="0"/>
                <a:hlinkClick r:id="rId10"/>
              </a:rPr>
              <a:t>www.kellinottingham.com/podcast</a:t>
            </a:r>
            <a:br>
              <a:rPr lang="en-US" sz="1100" dirty="0">
                <a:latin typeface="Montserrat" panose="00000500000000000000" pitchFamily="2" charset="0"/>
              </a:rPr>
            </a:br>
            <a:br>
              <a:rPr lang="en-US" sz="1100" dirty="0">
                <a:latin typeface="Montserrat" panose="00000500000000000000" pitchFamily="2" charset="0"/>
              </a:rPr>
            </a:br>
            <a:r>
              <a:rPr lang="en-US" sz="1100" b="0" i="0" dirty="0">
                <a:effectLst/>
                <a:latin typeface="Montserrat" panose="00000500000000000000" pitchFamily="2" charset="0"/>
              </a:rPr>
              <a:t>She has had the honor of working with thousands of leaders at national conferences, in medical, corporate, and industrial environments, and collaborating with individuals to create and maintain lasting changes in their career and personal lives. </a:t>
            </a:r>
          </a:p>
          <a:p>
            <a:endParaRPr lang="en-US" sz="1100" dirty="0">
              <a:latin typeface="Montserrat" panose="00000500000000000000" pitchFamily="2" charset="0"/>
            </a:endParaRPr>
          </a:p>
          <a:p>
            <a:r>
              <a:rPr lang="en-US" sz="1100" b="0" i="0" dirty="0">
                <a:effectLst/>
                <a:latin typeface="Montserrat" panose="00000500000000000000" pitchFamily="2" charset="0"/>
              </a:rPr>
              <a:t>Kelli holds a BA from Duke University and an MA from the </a:t>
            </a:r>
          </a:p>
          <a:p>
            <a:r>
              <a:rPr lang="en-US" sz="1100" b="0" i="0" dirty="0">
                <a:effectLst/>
                <a:latin typeface="Montserrat" panose="00000500000000000000" pitchFamily="2" charset="0"/>
              </a:rPr>
              <a:t>University of Colorado at Boulder, along with </a:t>
            </a:r>
          </a:p>
          <a:p>
            <a:r>
              <a:rPr lang="en-US" sz="1100" b="0" i="0" dirty="0">
                <a:effectLst/>
                <a:latin typeface="Montserrat" panose="00000500000000000000" pitchFamily="2" charset="0"/>
              </a:rPr>
              <a:t>numerous professional certifications, including:​</a:t>
            </a:r>
          </a:p>
          <a:p>
            <a:pPr algn="l" fontAlgn="base"/>
            <a:r>
              <a:rPr lang="en-US" sz="1100" b="0" i="0" dirty="0">
                <a:effectLst/>
                <a:latin typeface="Montserrat" panose="00000500000000000000" pitchFamily="2" charset="0"/>
              </a:rPr>
              <a:t>​</a:t>
            </a:r>
          </a:p>
          <a:p>
            <a:pPr algn="l" fontAlgn="base">
              <a:buFont typeface="Arial" panose="020B0604020202020204" pitchFamily="34" charset="0"/>
              <a:buChar char="•"/>
            </a:pPr>
            <a:r>
              <a:rPr lang="en-US" sz="1100" b="0" i="0" dirty="0">
                <a:effectLst/>
                <a:latin typeface="Montserrat" panose="00000500000000000000" pitchFamily="2" charset="0"/>
              </a:rPr>
              <a:t>  DDI (Development Dimensions International) certified facilitator</a:t>
            </a:r>
          </a:p>
          <a:p>
            <a:pPr algn="l" fontAlgn="base">
              <a:buFont typeface="Arial" panose="020B0604020202020204" pitchFamily="34" charset="0"/>
              <a:buChar char="•"/>
            </a:pPr>
            <a:r>
              <a:rPr lang="en-US" sz="1100" b="0" i="0" dirty="0">
                <a:effectLst/>
                <a:latin typeface="Montserrat" panose="00000500000000000000" pitchFamily="2" charset="0"/>
              </a:rPr>
              <a:t>  Targeted Selection certified facilitator</a:t>
            </a:r>
          </a:p>
          <a:p>
            <a:pPr algn="l" fontAlgn="base">
              <a:buFont typeface="Arial" panose="020B0604020202020204" pitchFamily="34" charset="0"/>
              <a:buChar char="•"/>
            </a:pPr>
            <a:r>
              <a:rPr lang="en-US" sz="1100" b="0" i="0" dirty="0">
                <a:effectLst/>
                <a:latin typeface="Montserrat" panose="00000500000000000000" pitchFamily="2" charset="0"/>
              </a:rPr>
              <a:t>  True Colors certified facilitator</a:t>
            </a:r>
          </a:p>
          <a:p>
            <a:pPr algn="l" fontAlgn="base">
              <a:buFont typeface="Arial" panose="020B0604020202020204" pitchFamily="34" charset="0"/>
              <a:buChar char="•"/>
            </a:pPr>
            <a:r>
              <a:rPr lang="en-US" sz="1100" b="0" i="0" dirty="0">
                <a:effectLst/>
                <a:latin typeface="Montserrat" panose="00000500000000000000" pitchFamily="2" charset="0"/>
              </a:rPr>
              <a:t>  Change Cycle Management certification</a:t>
            </a:r>
          </a:p>
          <a:p>
            <a:pPr algn="l" fontAlgn="base">
              <a:buFont typeface="Arial" panose="020B0604020202020204" pitchFamily="34" charset="0"/>
              <a:buChar char="•"/>
            </a:pPr>
            <a:r>
              <a:rPr lang="en-US" sz="1100" b="0" i="0" dirty="0">
                <a:effectLst/>
                <a:latin typeface="Montserrat" panose="00000500000000000000" pitchFamily="2" charset="0"/>
              </a:rPr>
              <a:t>  High Impact Evaluation certification</a:t>
            </a:r>
          </a:p>
          <a:p>
            <a:pPr algn="l" fontAlgn="base">
              <a:buFont typeface="Arial" panose="020B0604020202020204" pitchFamily="34" charset="0"/>
              <a:buChar char="•"/>
            </a:pPr>
            <a:r>
              <a:rPr lang="en-US" sz="1100" b="0" i="0" dirty="0">
                <a:effectLst/>
                <a:latin typeface="Montserrat" panose="00000500000000000000" pitchFamily="2" charset="0"/>
              </a:rPr>
              <a:t>  CTACC coach certification</a:t>
            </a:r>
          </a:p>
          <a:p>
            <a:endParaRPr lang="en-US" sz="1100" dirty="0">
              <a:latin typeface="Montserrat" panose="00000500000000000000" pitchFamily="2" charset="0"/>
            </a:endParaRPr>
          </a:p>
        </p:txBody>
      </p:sp>
      <p:sp>
        <p:nvSpPr>
          <p:cNvPr id="3" name="TextBox 2">
            <a:extLst>
              <a:ext uri="{FF2B5EF4-FFF2-40B4-BE49-F238E27FC236}">
                <a16:creationId xmlns:a16="http://schemas.microsoft.com/office/drawing/2014/main" id="{86011B14-E700-4813-BABE-8DE31EAD0A17}"/>
              </a:ext>
            </a:extLst>
          </p:cNvPr>
          <p:cNvSpPr txBox="1"/>
          <p:nvPr/>
        </p:nvSpPr>
        <p:spPr>
          <a:xfrm>
            <a:off x="163829" y="7188729"/>
            <a:ext cx="2362549" cy="1615827"/>
          </a:xfrm>
          <a:prstGeom prst="rect">
            <a:avLst/>
          </a:prstGeom>
          <a:noFill/>
        </p:spPr>
        <p:txBody>
          <a:bodyPr wrap="square" rtlCol="0">
            <a:spAutoFit/>
          </a:bodyPr>
          <a:lstStyle/>
          <a:p>
            <a:r>
              <a:rPr lang="en-US" sz="1100" dirty="0">
                <a:latin typeface="Montserrat" panose="00000500000000000000" pitchFamily="2" charset="0"/>
              </a:rPr>
              <a:t>Insightful, resourceful, and refreshingly free of corporate bureaucracy.  Her leadership programs were top notch, and her front-of-room facilitation skills are best in class.</a:t>
            </a:r>
          </a:p>
          <a:p>
            <a:endParaRPr lang="en-US" sz="1100" dirty="0">
              <a:latin typeface="Montserrat" panose="00000500000000000000" pitchFamily="2" charset="0"/>
            </a:endParaRPr>
          </a:p>
          <a:p>
            <a:pPr algn="r"/>
            <a:r>
              <a:rPr lang="en-US" sz="1100" dirty="0">
                <a:latin typeface="Montserrat" panose="00000500000000000000" pitchFamily="2" charset="0"/>
              </a:rPr>
              <a:t>- Chad S., Senior Director, Engagement &amp; Culture, Sysco</a:t>
            </a:r>
          </a:p>
        </p:txBody>
      </p:sp>
      <p:sp>
        <p:nvSpPr>
          <p:cNvPr id="22" name="TextBox 21">
            <a:extLst>
              <a:ext uri="{FF2B5EF4-FFF2-40B4-BE49-F238E27FC236}">
                <a16:creationId xmlns:a16="http://schemas.microsoft.com/office/drawing/2014/main" id="{7556B346-D1A4-45C9-9A2F-416C3E6FC041}"/>
              </a:ext>
            </a:extLst>
          </p:cNvPr>
          <p:cNvSpPr txBox="1"/>
          <p:nvPr/>
        </p:nvSpPr>
        <p:spPr>
          <a:xfrm>
            <a:off x="2725978" y="7188729"/>
            <a:ext cx="2383972" cy="1785104"/>
          </a:xfrm>
          <a:prstGeom prst="rect">
            <a:avLst/>
          </a:prstGeom>
          <a:noFill/>
        </p:spPr>
        <p:txBody>
          <a:bodyPr wrap="square" rtlCol="0">
            <a:spAutoFit/>
          </a:bodyPr>
          <a:lstStyle/>
          <a:p>
            <a:r>
              <a:rPr lang="en-US" sz="1100" dirty="0">
                <a:latin typeface="Montserrat" panose="00000500000000000000" pitchFamily="2" charset="0"/>
              </a:rPr>
              <a:t>I HIGHLY recommend Kelli Nottingham!  Take the time to listen to one of her podcasts… and then connect with her for further one on one work.  It will change the way you approach your work and life!  </a:t>
            </a:r>
          </a:p>
          <a:p>
            <a:endParaRPr lang="en-US" sz="1100" dirty="0">
              <a:latin typeface="Montserrat" panose="00000500000000000000" pitchFamily="2" charset="0"/>
            </a:endParaRPr>
          </a:p>
          <a:p>
            <a:pPr algn="r"/>
            <a:r>
              <a:rPr lang="en-US" sz="1100" dirty="0">
                <a:latin typeface="Montserrat" panose="00000500000000000000" pitchFamily="2" charset="0"/>
              </a:rPr>
              <a:t>- Cindy T., Retired President, Sysco Sacramento</a:t>
            </a:r>
          </a:p>
        </p:txBody>
      </p:sp>
      <p:sp>
        <p:nvSpPr>
          <p:cNvPr id="23" name="TextBox 22">
            <a:extLst>
              <a:ext uri="{FF2B5EF4-FFF2-40B4-BE49-F238E27FC236}">
                <a16:creationId xmlns:a16="http://schemas.microsoft.com/office/drawing/2014/main" id="{9A4828DC-8DCC-40E6-9C0B-12A2BAD0E6FE}"/>
              </a:ext>
            </a:extLst>
          </p:cNvPr>
          <p:cNvSpPr txBox="1"/>
          <p:nvPr/>
        </p:nvSpPr>
        <p:spPr>
          <a:xfrm>
            <a:off x="5283925" y="7230003"/>
            <a:ext cx="2383971" cy="1277273"/>
          </a:xfrm>
          <a:prstGeom prst="rect">
            <a:avLst/>
          </a:prstGeom>
          <a:noFill/>
        </p:spPr>
        <p:txBody>
          <a:bodyPr wrap="square" rtlCol="0">
            <a:spAutoFit/>
          </a:bodyPr>
          <a:lstStyle/>
          <a:p>
            <a:r>
              <a:rPr lang="en-US" sz="1100" dirty="0">
                <a:latin typeface="Montserrat" panose="00000500000000000000" pitchFamily="2" charset="0"/>
              </a:rPr>
              <a:t>I really learned a lot and am set on fire to help mold and develop my team into a more productive unit.</a:t>
            </a:r>
          </a:p>
          <a:p>
            <a:endParaRPr lang="en-US" sz="1100" dirty="0">
              <a:latin typeface="Montserrat" panose="00000500000000000000" pitchFamily="2" charset="0"/>
            </a:endParaRPr>
          </a:p>
          <a:p>
            <a:pPr algn="r"/>
            <a:r>
              <a:rPr lang="en-US" sz="1100" dirty="0">
                <a:latin typeface="Montserrat" panose="00000500000000000000" pitchFamily="2" charset="0"/>
              </a:rPr>
              <a:t>- Leadership Conference Attendee</a:t>
            </a:r>
          </a:p>
        </p:txBody>
      </p:sp>
      <p:cxnSp>
        <p:nvCxnSpPr>
          <p:cNvPr id="26" name="Straight Connector 25">
            <a:extLst>
              <a:ext uri="{FF2B5EF4-FFF2-40B4-BE49-F238E27FC236}">
                <a16:creationId xmlns:a16="http://schemas.microsoft.com/office/drawing/2014/main" id="{53763014-602B-4D13-8B6B-F76E97544AF1}"/>
              </a:ext>
            </a:extLst>
          </p:cNvPr>
          <p:cNvCxnSpPr>
            <a:cxnSpLocks/>
          </p:cNvCxnSpPr>
          <p:nvPr/>
        </p:nvCxnSpPr>
        <p:spPr>
          <a:xfrm>
            <a:off x="1320655" y="6435552"/>
            <a:ext cx="5034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61B093-6DA5-456C-8F11-12D5733336E8}"/>
              </a:ext>
            </a:extLst>
          </p:cNvPr>
          <p:cNvCxnSpPr>
            <a:cxnSpLocks/>
          </p:cNvCxnSpPr>
          <p:nvPr/>
        </p:nvCxnSpPr>
        <p:spPr>
          <a:xfrm>
            <a:off x="1345103" y="6863442"/>
            <a:ext cx="50344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95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5782</TotalTime>
  <Words>855</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Montserrat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Nottingham</dc:creator>
  <cp:lastModifiedBy>Kelli Nottingham</cp:lastModifiedBy>
  <cp:revision>5</cp:revision>
  <cp:lastPrinted>2021-12-14T18:46:52Z</cp:lastPrinted>
  <dcterms:created xsi:type="dcterms:W3CDTF">2021-12-10T18:34:32Z</dcterms:created>
  <dcterms:modified xsi:type="dcterms:W3CDTF">2023-05-25T16:44:09Z</dcterms:modified>
</cp:coreProperties>
</file>